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handoutMasterIdLst>
    <p:handoutMasterId r:id="rId22"/>
  </p:handoutMasterIdLst>
  <p:sldIdLst>
    <p:sldId id="256" r:id="rId4"/>
    <p:sldId id="257" r:id="rId5"/>
    <p:sldId id="259" r:id="rId6"/>
    <p:sldId id="316" r:id="rId7"/>
    <p:sldId id="289" r:id="rId8"/>
    <p:sldId id="265" r:id="rId9"/>
    <p:sldId id="306" r:id="rId10"/>
    <p:sldId id="290" r:id="rId11"/>
    <p:sldId id="307" r:id="rId12"/>
    <p:sldId id="311" r:id="rId13"/>
    <p:sldId id="292" r:id="rId14"/>
    <p:sldId id="312" r:id="rId15"/>
    <p:sldId id="293" r:id="rId16"/>
    <p:sldId id="313" r:id="rId17"/>
    <p:sldId id="314" r:id="rId18"/>
    <p:sldId id="315" r:id="rId19"/>
    <p:sldId id="317" r:id="rId20"/>
    <p:sldId id="294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5E6"/>
    <a:srgbClr val="FDEAE3"/>
    <a:srgbClr val="FBDED3"/>
    <a:srgbClr val="414B73"/>
    <a:srgbClr val="C4AFAB"/>
    <a:srgbClr val="1A2038"/>
    <a:srgbClr val="23283E"/>
    <a:srgbClr val="2C3046"/>
    <a:srgbClr val="09385B"/>
    <a:srgbClr val="0B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78" y="72"/>
      </p:cViewPr>
      <p:guideLst>
        <p:guide orient="horz" pos="2676"/>
        <p:guide pos="16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7"/>
    </p:cViewPr>
  </p:sorterViewPr>
  <p:notesViewPr>
    <p:cSldViewPr snapToGrid="0">
      <p:cViewPr varScale="1">
        <p:scale>
          <a:sx n="60" d="100"/>
          <a:sy n="60" d="100"/>
        </p:scale>
        <p:origin x="243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02216-1DD8-4AB3-8BF0-CFB6DFF12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9EFE-5A9A-4272-A138-4483215D92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t="7099" r="20228" b="1108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20151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563057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805963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7048870" y="1135711"/>
            <a:ext cx="1774825" cy="23796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" r="3216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6703-9F6B-41A9-8273-A226E2EEC7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4CF2-39D5-471D-AEEA-44C9DDC767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DB8B4-2C49-4FA1-8C80-9F8CC67621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284E-E4CE-4A2F-8620-F19FEDCC16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0210" y="2652395"/>
            <a:ext cx="44919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CS414  Object-Oriented Design</a:t>
            </a: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l">
              <a:defRPr/>
            </a:pPr>
            <a:endParaRPr lang="en-US" altLang="zh-CN" sz="2000">
              <a:solidFill>
                <a:srgbClr val="FBDED3"/>
              </a:solidFill>
              <a:latin typeface="Arial" panose="020B0604020202020204"/>
            </a:endParaRPr>
          </a:p>
          <a:p>
            <a:pPr lvl="0" algn="r">
              <a:defRPr/>
            </a:pPr>
            <a:r>
              <a:rPr lang="en-US" altLang="zh-CN" sz="2000">
                <a:solidFill>
                  <a:srgbClr val="FBDED3"/>
                </a:solidFill>
                <a:latin typeface="Arial" panose="020B0604020202020204"/>
              </a:rPr>
              <a:t>--Party A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11" name="矩形 1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10210" y="1035050"/>
            <a:ext cx="4683125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Hnefatafl </a:t>
            </a:r>
            <a:endParaRPr kumimoji="0" lang="en-US" altLang="zh-CN" sz="8000" i="0" u="none" strike="noStrike" kern="1200" cap="none" spc="0" normalizeH="0" baseline="0" noProof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123439" y="241471"/>
            <a:ext cx="530860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&amp;Class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916305"/>
            <a:ext cx="7954010" cy="414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4671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Development </a:t>
            </a:r>
            <a:endParaRPr lang="en-US" altLang="zh-CN" sz="60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Manual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7670" y="876935"/>
            <a:ext cx="610870" cy="610870"/>
            <a:chOff x="894" y="1659"/>
            <a:chExt cx="962" cy="962"/>
          </a:xfrm>
        </p:grpSpPr>
        <p:sp>
          <p:nvSpPr>
            <p:cNvPr id="22" name="椭圆 21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94" y="1659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sp>
          <p:nvSpPr>
            <p:cNvPr id="23" name="AutoShape 112"/>
            <p:cNvSpPr/>
            <p:nvPr/>
          </p:nvSpPr>
          <p:spPr bwMode="auto">
            <a:xfrm>
              <a:off x="1114" y="1884"/>
              <a:ext cx="515" cy="513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rgbClr val="FBDED3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EEE5E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30630" y="842645"/>
            <a:ext cx="756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The  Development Manual is a comprehensive, composite artifact that gathers all information required to manage the project.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30575" y="1898613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It is like a  user guide, which  is a short reference to some particular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aspects of a software project.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30904" y="2996137"/>
            <a:ext cx="693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The Development Manual contains all essential information for the 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user to make full use of the information system.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7670" y="1898650"/>
            <a:ext cx="610870" cy="610870"/>
            <a:chOff x="894" y="3607"/>
            <a:chExt cx="962" cy="962"/>
          </a:xfrm>
        </p:grpSpPr>
        <p:sp>
          <p:nvSpPr>
            <p:cNvPr id="26" name="椭圆 25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94" y="3607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21" name="Group 124"/>
            <p:cNvGrpSpPr/>
            <p:nvPr/>
          </p:nvGrpSpPr>
          <p:grpSpPr>
            <a:xfrm>
              <a:off x="1110" y="3880"/>
              <a:ext cx="495" cy="416"/>
              <a:chOff x="5368132" y="2625725"/>
              <a:chExt cx="465138" cy="391319"/>
            </a:xfrm>
            <a:solidFill>
              <a:srgbClr val="FBDED3"/>
            </a:solidFill>
          </p:grpSpPr>
          <p:sp>
            <p:nvSpPr>
              <p:cNvPr id="33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4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07670" y="2995930"/>
            <a:ext cx="610870" cy="610870"/>
            <a:chOff x="889" y="5643"/>
            <a:chExt cx="962" cy="962"/>
          </a:xfrm>
        </p:grpSpPr>
        <p:sp>
          <p:nvSpPr>
            <p:cNvPr id="30" name="椭圆 2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89" y="5643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110" y="5875"/>
              <a:ext cx="494" cy="494"/>
              <a:chOff x="3191434" y="2145028"/>
              <a:chExt cx="359165" cy="359165"/>
            </a:xfrm>
            <a:solidFill>
              <a:srgbClr val="FBDED3"/>
            </a:solidFill>
          </p:grpSpPr>
          <p:sp>
            <p:nvSpPr>
              <p:cNvPr id="37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8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07670" y="4012565"/>
            <a:ext cx="610870" cy="610870"/>
            <a:chOff x="889" y="5643"/>
            <a:chExt cx="962" cy="962"/>
          </a:xfrm>
        </p:grpSpPr>
        <p:sp>
          <p:nvSpPr>
            <p:cNvPr id="7" name="椭圆 6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  <p:cNvSpPr/>
            <p:nvPr/>
          </p:nvSpPr>
          <p:spPr>
            <a:xfrm>
              <a:off x="889" y="5643"/>
              <a:ext cx="962" cy="962"/>
            </a:xfrm>
            <a:prstGeom prst="ellipse">
              <a:avLst/>
            </a:prstGeom>
            <a:noFill/>
            <a:ln w="12700">
              <a:solidFill>
                <a:srgbClr val="FBDE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EEE5E6"/>
                </a:solidFill>
                <a:latin typeface="+mj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10" y="5875"/>
              <a:ext cx="494" cy="494"/>
              <a:chOff x="3191434" y="2145028"/>
              <a:chExt cx="359165" cy="359165"/>
            </a:xfrm>
            <a:solidFill>
              <a:srgbClr val="FBDED3"/>
            </a:solidFill>
          </p:grpSpPr>
          <p:sp>
            <p:nvSpPr>
              <p:cNvPr id="9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1230904" y="3855292"/>
            <a:ext cx="6532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This manual includes a description of the system functions and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capabilities, contingencies and alternate modes of operation,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and step-by-step procedures for system access and use.</a:t>
            </a:r>
            <a:endParaRPr lang="zh-CN" altLang="en-US" sz="1400">
              <a:solidFill>
                <a:srgbClr val="FBDED3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4470" y="135890"/>
            <a:ext cx="3505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12609" y="64146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7620" y="717122"/>
            <a:ext cx="10098552" cy="4079668"/>
          </a:xfrm>
        </p:spPr>
        <p:txBody>
          <a:bodyPr vert="horz" lIns="91440" tIns="45720" rIns="91440" bIns="45720" rtlCol="0" anchor="ctr">
            <a:normAutofit fontScale="92500"/>
          </a:bodyPr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Hnefatafl is a family of 2-player Viking board games. Right now, we're implementing the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marL="0" indent="0" algn="l">
              <a:buClrTx/>
              <a:buSzTx/>
              <a:buNone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popular 11x11 variant. To develop this game, we need to follow the following steps: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1: Download the JDK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2: Set Up a Development Environment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     STEP 3: Application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Testing Phase: 3 A's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1. Arrange: consists of a few lines of code that are used to declare and initialize the objects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2. Act: is usually a few lines of code where we perform the actions,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whether it is some calculation or modify the state of our objects. 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3. Assert: usually consists of a single line of code where we verify that the outcome of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the Act part was made successfully. Testing improves the quality of the code and it makes 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</a:rPr>
              <a:t>the development process more Agile.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05460" y="785702"/>
            <a:ext cx="10098552" cy="4079668"/>
          </a:xfrm>
        </p:spPr>
        <p:txBody>
          <a:bodyPr vert="horz" lIns="91440" tIns="45720" rIns="91440" bIns="45720" rtlCol="0" anchor="ctr">
            <a:normAutofit lnSpcReduction="10000"/>
          </a:bodyPr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To run the tests: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Eclipse provides a couple of ways to run individual test methods, </a:t>
            </a:r>
            <a:endParaRPr lang="en-US" altLang="zh-CN" sz="18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</a:pPr>
            <a:r>
              <a:rPr lang="en-US" altLang="zh-CN" sz="1800">
                <a:solidFill>
                  <a:srgbClr val="FBDED3"/>
                </a:solidFill>
                <a:latin typeface="Arial" panose="020B0604020202020204"/>
                <a:sym typeface="+mn-ea"/>
              </a:rPr>
              <a:t>one from within the editor itself and another from the JUnit view.</a:t>
            </a: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40075" y="1602442"/>
            <a:ext cx="63226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  <a:endParaRPr lang="en-US" altLang="zh-CN" sz="60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and Retrospective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239010" y="135890"/>
            <a:ext cx="4666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buClrTx/>
              <a:buSzTx/>
              <a:buFontTx/>
              <a:defRPr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Sprint Review </a:t>
            </a: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and Retrospective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05" y="866775"/>
            <a:ext cx="4591685" cy="4376420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3685" y="1577975"/>
            <a:ext cx="404876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Review:</a:t>
            </a:r>
            <a:endParaRPr lang="en-US" altLang="zh-CN" sz="2400" b="1"/>
          </a:p>
          <a:p>
            <a:endParaRPr lang="en-US" altLang="zh-CN" sz="24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b="1"/>
              <a:t>Went over results of sprint</a:t>
            </a:r>
            <a:endParaRPr lang="en-US" altLang="zh-CN" sz="2400" b="1"/>
          </a:p>
          <a:p>
            <a:pPr indent="0">
              <a:buFont typeface="Wingdings" panose="05000000000000000000" charset="0"/>
              <a:buNone/>
            </a:pPr>
            <a:endParaRPr lang="en-US" altLang="zh-CN" sz="24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b="1"/>
              <a:t>Met with product owner</a:t>
            </a:r>
            <a:endParaRPr lang="en-US" altLang="zh-CN" sz="2400" b="1"/>
          </a:p>
          <a:p>
            <a:pPr indent="0">
              <a:buFont typeface="Wingdings" panose="05000000000000000000" charset="0"/>
              <a:buNone/>
            </a:pPr>
            <a:endParaRPr lang="en-US" altLang="zh-CN" sz="24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2400" b="1"/>
              <a:t>Made changes as needed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84445" y="1577975"/>
            <a:ext cx="3785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en-US" altLang="zh-CN" sz="2400" b="1">
                <a:solidFill>
                  <a:srgbClr val="EEE5E6"/>
                </a:solidFill>
              </a:rPr>
              <a:t>Retrospective:</a:t>
            </a:r>
            <a:endParaRPr lang="en-US" altLang="zh-CN" sz="2400" b="1">
              <a:solidFill>
                <a:srgbClr val="EEE5E6"/>
              </a:solidFill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400" b="1">
              <a:solidFill>
                <a:srgbClr val="EEE5E6"/>
              </a:solidFill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EEE5E6"/>
                </a:solidFill>
              </a:rPr>
              <a:t>Identified what could improve</a:t>
            </a:r>
            <a:endParaRPr lang="en-US" altLang="zh-CN" sz="2400" b="1">
              <a:solidFill>
                <a:srgbClr val="EEE5E6"/>
              </a:solidFill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en-US" altLang="zh-CN" sz="2400" b="1">
              <a:solidFill>
                <a:srgbClr val="EEE5E6"/>
              </a:solidFill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en-US" altLang="zh-CN" sz="2400" b="1">
                <a:solidFill>
                  <a:srgbClr val="EEE5E6"/>
                </a:solidFill>
              </a:rPr>
              <a:t>Identified what went well</a:t>
            </a:r>
            <a:endParaRPr lang="en-US" altLang="zh-CN" sz="2400" b="1">
              <a:solidFill>
                <a:srgbClr val="EEE5E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745105" y="170180"/>
            <a:ext cx="36537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Reference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1702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05460" y="785702"/>
            <a:ext cx="10098552" cy="4079668"/>
          </a:xfrm>
        </p:spPr>
        <p:txBody>
          <a:bodyPr vert="horz" lIns="91440" tIns="45720" rIns="91440" bIns="45720" rtlCol="0" anchor="ctr">
            <a:normAutofit lnSpcReduction="10000"/>
          </a:bodyPr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  <a:p>
            <a:pPr algn="l">
              <a:buClrTx/>
              <a:buSzTx/>
            </a:pPr>
            <a:endParaRPr lang="en-US" altLang="zh-CN" sz="18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155" y="1463040"/>
            <a:ext cx="837692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+mn-ea"/>
              </a:rPr>
              <a:t>1.Sten Helmfrid(2005),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Hnefatafl - the Strategic Board Game of the Vikings. http://hem.bredband.net/b512479/#Chap9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  <a:p>
            <a:pPr algn="l">
              <a:buClrTx/>
              <a:buSzTx/>
              <a:buFontTx/>
            </a:pPr>
            <a:endParaRPr lang="zh-CN" altLang="en-US"/>
          </a:p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2.Dragonheel’s Lair ,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+mn-ea"/>
              </a:rPr>
              <a:t>Rules of the game Hnefatafl. </a:t>
            </a: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</a:rPr>
              <a:t>http://www.dragonheelslair.com/en/ruleshnef.php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  <a:p>
            <a:pPr algn="l">
              <a:buClrTx/>
              <a:buSzTx/>
              <a:buFontTx/>
            </a:pPr>
            <a:endParaRPr lang="en-US" altLang="zh-CN" sz="2400">
              <a:solidFill>
                <a:srgbClr val="FBDED3"/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91705" y="2279516"/>
            <a:ext cx="579691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THANK YOU FOR WATCHING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680085" y="2971800"/>
            <a:ext cx="32461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CRC Card &amp; Diagram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2337" y="1861360"/>
            <a:ext cx="355212" cy="3552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F43B2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40198" y="1927129"/>
            <a:ext cx="239491" cy="23949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F43B2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82905" y="3037840"/>
            <a:ext cx="354330" cy="354330"/>
            <a:chOff x="602" y="5036"/>
            <a:chExt cx="558" cy="558"/>
          </a:xfrm>
        </p:grpSpPr>
        <p:sp>
          <p:nvSpPr>
            <p:cNvPr id="41" name="椭圆 40"/>
            <p:cNvSpPr/>
            <p:nvPr/>
          </p:nvSpPr>
          <p:spPr>
            <a:xfrm>
              <a:off x="602" y="5036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93" y="5140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18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816923" y="1799110"/>
            <a:ext cx="24111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Hnefatafl 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212" y="503295"/>
            <a:ext cx="229362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BDED3"/>
                </a:solidFill>
                <a:latin typeface="微软雅黑 Light" panose="020B0502040204020203" charset="-122"/>
              </a:rPr>
              <a:t>CONTENTS</a:t>
            </a:r>
            <a:endParaRPr lang="en-US" altLang="zh-CN" sz="3200" b="1">
              <a:solidFill>
                <a:srgbClr val="FBDED3"/>
              </a:solidFill>
              <a:latin typeface="微软雅黑 Light" panose="020B0502040204020203" charset="-122"/>
            </a:endParaRPr>
          </a:p>
        </p:txBody>
      </p:sp>
      <p:sp>
        <p:nvSpPr>
          <p:cNvPr id="2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4861560" y="2944495"/>
            <a:ext cx="283273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Development Manual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77665" y="1843405"/>
            <a:ext cx="354330" cy="354330"/>
            <a:chOff x="5518" y="2929"/>
            <a:chExt cx="558" cy="558"/>
          </a:xfrm>
        </p:grpSpPr>
        <p:sp>
          <p:nvSpPr>
            <p:cNvPr id="24" name="椭圆 23"/>
            <p:cNvSpPr/>
            <p:nvPr/>
          </p:nvSpPr>
          <p:spPr>
            <a:xfrm>
              <a:off x="5518" y="292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609" y="3033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77665" y="3016250"/>
            <a:ext cx="354330" cy="354330"/>
            <a:chOff x="6077" y="5049"/>
            <a:chExt cx="558" cy="558"/>
          </a:xfrm>
        </p:grpSpPr>
        <p:sp>
          <p:nvSpPr>
            <p:cNvPr id="25" name="椭圆 24"/>
            <p:cNvSpPr/>
            <p:nvPr/>
          </p:nvSpPr>
          <p:spPr>
            <a:xfrm>
              <a:off x="6077" y="504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6168" y="5127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28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4861763" y="1768068"/>
            <a:ext cx="24111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5217" y="1243371"/>
            <a:ext cx="349956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25345" y="4070985"/>
            <a:ext cx="354330" cy="354330"/>
            <a:chOff x="6077" y="5049"/>
            <a:chExt cx="558" cy="558"/>
          </a:xfrm>
        </p:grpSpPr>
        <p:sp>
          <p:nvSpPr>
            <p:cNvPr id="6" name="椭圆 5"/>
            <p:cNvSpPr/>
            <p:nvPr/>
          </p:nvSpPr>
          <p:spPr>
            <a:xfrm>
              <a:off x="6077" y="5049"/>
              <a:ext cx="559" cy="55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168" y="5127"/>
              <a:ext cx="377" cy="37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0F43B2"/>
                </a:solidFill>
              </a:endParaRPr>
            </a:p>
          </p:txBody>
        </p:sp>
      </p:grpSp>
      <p:sp>
        <p:nvSpPr>
          <p:cNvPr id="9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2559050" y="4027170"/>
            <a:ext cx="409765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Sprint Review and Retrospective</a:t>
            </a:r>
            <a:endParaRPr lang="en-US" altLang="zh-CN" sz="20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Hnefatafl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619872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-862965" y="3674745"/>
            <a:ext cx="46316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b="1">
                <a:solidFill>
                  <a:schemeClr val="bg1"/>
                </a:solidFill>
                <a:cs typeface="+mn-ea"/>
                <a:sym typeface="+mn-lt"/>
              </a:rPr>
              <a:t> a checkered gameboard with two armies of </a:t>
            </a:r>
            <a:endParaRPr lang="en-US" altLang="zh-CN" sz="1200" b="1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b="1">
                <a:solidFill>
                  <a:schemeClr val="bg1"/>
                </a:solidFill>
                <a:cs typeface="+mn-ea"/>
                <a:sym typeface="+mn-lt"/>
              </a:rPr>
              <a:t>uneven numbers</a:t>
            </a:r>
            <a:endParaRPr lang="en-US" altLang="zh-CN" sz="12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4200" y="3306161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Checkered Gameboard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712470"/>
            <a:ext cx="9130030" cy="2429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7500" y="3306161"/>
            <a:ext cx="1710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Protect the king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70885" y="3306161"/>
            <a:ext cx="170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>
                <a:solidFill>
                  <a:srgbClr val="FBDED3"/>
                </a:solidFill>
                <a:latin typeface="Arial" panose="020B0604020202020204"/>
                <a:sym typeface="+mn-ea"/>
              </a:rPr>
              <a:t> Catch the king</a:t>
            </a:r>
            <a:r>
              <a:rPr lang="en-US" altLang="zh-CN">
                <a:solidFill>
                  <a:srgbClr val="FBDED3"/>
                </a:solidFill>
                <a:latin typeface="Arial" panose="020B0604020202020204"/>
              </a:rPr>
              <a:t> </a:t>
            </a:r>
            <a:endParaRPr lang="en-US" altLang="zh-CN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2256790" y="3836035"/>
            <a:ext cx="463169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600" b="1">
                <a:solidFill>
                  <a:schemeClr val="bg1"/>
                </a:solidFill>
                <a:cs typeface="+mn-ea"/>
                <a:sym typeface="+mn-lt"/>
              </a:rPr>
              <a:t>12 pawns and a king</a:t>
            </a:r>
            <a:endParaRPr lang="en-US" altLang="zh-CN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5208270" y="3836035"/>
            <a:ext cx="463169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600" b="1">
                <a:solidFill>
                  <a:schemeClr val="bg1"/>
                </a:solidFill>
                <a:cs typeface="+mn-ea"/>
                <a:sym typeface="+mn-lt"/>
              </a:rPr>
              <a:t>24 pawns </a:t>
            </a:r>
            <a:endParaRPr lang="en-US" altLang="zh-CN" sz="1600" b="1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33725" y="3192145"/>
            <a:ext cx="10795" cy="1318895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255385" y="3203575"/>
            <a:ext cx="10795" cy="1318895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62255" y="4602480"/>
            <a:ext cx="8972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Picture Source: the picture from the networ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k.  https://zhuanlan.zhihu.com/p/33300643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Hnefatafl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6852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4608655" y="1409065"/>
            <a:ext cx="611107" cy="611107"/>
          </a:xfrm>
          <a:prstGeom prst="ellipse">
            <a:avLst/>
          </a:prstGeom>
          <a:noFill/>
          <a:ln w="12700">
            <a:solidFill>
              <a:srgbClr val="FBD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EE5E6"/>
              </a:solidFill>
              <a:latin typeface="+mj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21517" y="1352571"/>
            <a:ext cx="35953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All pieces move like a Rook in chess. 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Pieces are taken when an opponentʼs 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piece is trapped between two of yours 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29" name="椭圆 28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4608655" y="2405645"/>
            <a:ext cx="611107" cy="611107"/>
          </a:xfrm>
          <a:prstGeom prst="ellipse">
            <a:avLst/>
          </a:prstGeom>
          <a:noFill/>
          <a:ln w="12700">
            <a:solidFill>
              <a:srgbClr val="FBD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EE5E6"/>
              </a:solidFill>
              <a:latin typeface="+mj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21517" y="2296446"/>
            <a:ext cx="36061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The protector wins by moving the king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 to one of the four corners of the 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chessboard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</p:txBody>
      </p:sp>
      <p:sp>
        <p:nvSpPr>
          <p:cNvPr id="33" name="椭圆 32" descr="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"/>
          <p:cNvSpPr/>
          <p:nvPr/>
        </p:nvSpPr>
        <p:spPr>
          <a:xfrm>
            <a:off x="4608984" y="3375534"/>
            <a:ext cx="611107" cy="611107"/>
          </a:xfrm>
          <a:prstGeom prst="ellipse">
            <a:avLst/>
          </a:prstGeom>
          <a:noFill/>
          <a:ln w="12700">
            <a:solidFill>
              <a:srgbClr val="FBD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srgbClr val="EEE5E6"/>
              </a:solidFill>
              <a:latin typeface="+mj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89791" y="3402860"/>
            <a:ext cx="32785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The other side wins if they capture 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  <a:p>
            <a:pPr algn="l"/>
            <a:r>
              <a:rPr lang="en-US" altLang="zh-CN" sz="1600">
                <a:solidFill>
                  <a:srgbClr val="FBDED3"/>
                </a:solidFill>
                <a:latin typeface="Arial" panose="020B0604020202020204"/>
              </a:rPr>
              <a:t>the king</a:t>
            </a:r>
            <a:endParaRPr lang="en-US" altLang="zh-CN" sz="1600">
              <a:solidFill>
                <a:srgbClr val="FBDED3"/>
              </a:solidFill>
              <a:latin typeface="Arial" panose="020B0604020202020204"/>
            </a:endParaRPr>
          </a:p>
        </p:txBody>
      </p:sp>
      <p:grpSp>
        <p:nvGrpSpPr>
          <p:cNvPr id="36" name="Group 112"/>
          <p:cNvGrpSpPr/>
          <p:nvPr/>
        </p:nvGrpSpPr>
        <p:grpSpPr>
          <a:xfrm>
            <a:off x="4729231" y="1563839"/>
            <a:ext cx="359779" cy="337063"/>
            <a:chOff x="5368132" y="3540125"/>
            <a:chExt cx="465138" cy="435769"/>
          </a:xfrm>
          <a:solidFill>
            <a:srgbClr val="FBDED3"/>
          </a:solidFill>
        </p:grpSpPr>
        <p:sp>
          <p:nvSpPr>
            <p:cNvPr id="3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9" name="AutoShape 112"/>
          <p:cNvSpPr/>
          <p:nvPr/>
        </p:nvSpPr>
        <p:spPr bwMode="auto">
          <a:xfrm>
            <a:off x="4721979" y="253181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FBDED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785713" y="3514352"/>
            <a:ext cx="246811" cy="359779"/>
            <a:chOff x="2528974" y="2863357"/>
            <a:chExt cx="246811" cy="359779"/>
          </a:xfrm>
          <a:solidFill>
            <a:srgbClr val="FBDED3"/>
          </a:solidFill>
        </p:grpSpPr>
        <p:sp>
          <p:nvSpPr>
            <p:cNvPr id="4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2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946785"/>
            <a:ext cx="4156075" cy="4156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41875" y="4102735"/>
            <a:ext cx="80810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Picture Source: 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the picture from the networ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k. 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https://zhuanlan.zhihu.com/p/33300643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946785"/>
            <a:ext cx="3674745" cy="2192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946785"/>
            <a:ext cx="2914650" cy="3648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" y="1409065"/>
            <a:ext cx="3924300" cy="3533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" y="1214755"/>
            <a:ext cx="3895725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171495" y="2064087"/>
            <a:ext cx="4374515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>
                <a:ln>
                  <a:noFill/>
                </a:ln>
                <a:solidFill>
                  <a:srgbClr val="FBDED3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User Stories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FBDED3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05455" y="749300"/>
            <a:ext cx="6155690" cy="4411345"/>
          </a:xfrm>
          <a:prstGeom prst="rect">
            <a:avLst/>
          </a:prstGeom>
          <a:solidFill>
            <a:srgbClr val="FBDE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148330" y="749300"/>
            <a:ext cx="6013450" cy="456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ym typeface="+mn-ea"/>
              </a:rPr>
              <a:t>1. As a user, I want to register to this platform by using an email, nickname and a password.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2. As a user, I want to login to this platform using the account I registered.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3. As a user, I want to be able to play </a:t>
            </a:r>
            <a:r>
              <a:rPr lang="en-US" sz="1400" b="1" dirty="0" err="1">
                <a:sym typeface="+mn-ea"/>
              </a:rPr>
              <a:t>Hnefatafl</a:t>
            </a:r>
            <a:r>
              <a:rPr lang="en-US" sz="1400" b="1" dirty="0">
                <a:sym typeface="+mn-ea"/>
              </a:rPr>
              <a:t>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4. As a user, I want to invite another user who is online to start a game.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5. As a user, I want the user who is invited to a game to be able to either accept or ignore.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6. As a user, I want to receive a notification if the other user accepts or rejects my invitation.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7. As a user, I want to send more than one invitation.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8. As a user, I want to play multiple games at the same time.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9. As a user, I want to be able to view the history of previous games including the result of the game, the opponent, and the number of moves.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10. As a user, I want to know when it is my turn.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11. As a user, I want to have rules and tutorials before I start playing the game for the first time.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12. As a user, I want to be able to quit from any game of </a:t>
            </a:r>
            <a:r>
              <a:rPr lang="en-US" sz="1400" b="1" dirty="0" err="1">
                <a:sym typeface="+mn-ea"/>
              </a:rPr>
              <a:t>Hnefatafl</a:t>
            </a:r>
            <a:r>
              <a:rPr lang="en-US" sz="1400" b="1" dirty="0">
                <a:sym typeface="+mn-ea"/>
              </a:rPr>
              <a:t> at any time.</a:t>
            </a:r>
            <a:endParaRPr lang="en-US" sz="1400" b="1" dirty="0">
              <a:sym typeface="+mn-ea"/>
            </a:endParaRPr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13. As a user, I want to be able to logout from my account when I do not want to play, and receive a prompt before it exits.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>
                <a:sym typeface="+mn-ea"/>
              </a:rPr>
              <a:t>14. As a user, I want to be able to unregister my entire account from the platform.</a:t>
            </a:r>
            <a:endParaRPr lang="en-US" sz="1050" b="1" dirty="0"/>
          </a:p>
          <a:p>
            <a:pPr marL="0" indent="0">
              <a:buNone/>
            </a:pPr>
            <a:endParaRPr lang="en-US" altLang="zh-CN" sz="1050" b="1">
              <a:solidFill>
                <a:srgbClr val="23283E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User Stories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12609" y="630667"/>
            <a:ext cx="3187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28645" b="15835"/>
          <a:stretch>
            <a:fillRect/>
          </a:stretch>
        </p:blipFill>
        <p:spPr>
          <a:xfrm>
            <a:off x="-1453515" y="748665"/>
            <a:ext cx="4458970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7" descr="e7d195523061f1c09e9d68d7cf438b91ef959ecb14fc25d26BBA7F7DBC18E55DFF4014AF651F0BF2569D4B6C1DA7F1A4683A481403BD872FC687266AD13265C1DE7C373772FD8728ABDD69ADD03BFF5BE2862BC891DBB79E48D68EAF9BC0B135F08CB3AA261467E47643FBA29D38A9757F7FFD5B7023D39A21F358D3BB12D2D6D548E32EE07CB42717034D7FAE5F42C8"/>
          <p:cNvSpPr txBox="1">
            <a:spLocks noChangeArrowheads="1"/>
          </p:cNvSpPr>
          <p:nvPr/>
        </p:nvSpPr>
        <p:spPr bwMode="auto">
          <a:xfrm>
            <a:off x="3366434" y="170331"/>
            <a:ext cx="24111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BDED3"/>
                </a:solidFill>
                <a:latin typeface="+mj-lt"/>
                <a:ea typeface="+mj-ea"/>
                <a:sym typeface="Calibri" panose="020F0502020204030204" pitchFamily="34" charset="0"/>
              </a:rPr>
              <a:t>Sprint 1 Focus</a:t>
            </a:r>
            <a:endParaRPr lang="en-US" altLang="zh-CN" sz="2400">
              <a:solidFill>
                <a:srgbClr val="FBDED3"/>
              </a:solidFill>
              <a:latin typeface="+mj-lt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73861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46"/>
          <p:cNvSpPr/>
          <p:nvPr/>
        </p:nvSpPr>
        <p:spPr bwMode="auto">
          <a:xfrm>
            <a:off x="838890" y="1025391"/>
            <a:ext cx="1191838" cy="134185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FBDED3"/>
          </a:solidFill>
          <a:ln w="76200">
            <a:noFill/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66" name="Freeform 46"/>
          <p:cNvSpPr/>
          <p:nvPr/>
        </p:nvSpPr>
        <p:spPr bwMode="auto">
          <a:xfrm>
            <a:off x="838597" y="2909436"/>
            <a:ext cx="1191838" cy="134185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FBDED3"/>
          </a:solidFill>
          <a:ln w="76200">
            <a:noFill/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378179" y="3165455"/>
            <a:ext cx="53333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As a user, I want to login to this</a:t>
            </a:r>
            <a:endParaRPr lang="en-US" altLang="zh-CN" sz="24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platform using the account I</a:t>
            </a:r>
            <a:r>
              <a:rPr lang="en-US" dirty="0">
                <a:sym typeface="+mn-ea"/>
              </a:rPr>
              <a:t> </a:t>
            </a: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registered</a:t>
            </a:r>
            <a:endParaRPr lang="zh-CN" altLang="en-US" sz="1400">
              <a:solidFill>
                <a:srgbClr val="FBDED3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378366" y="1096989"/>
            <a:ext cx="52990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As a user, I want to register to this </a:t>
            </a:r>
            <a:endParaRPr lang="en-US" altLang="zh-CN" sz="24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platform by using an email, nickname, </a:t>
            </a:r>
            <a:endParaRPr lang="en-US" altLang="zh-CN" sz="2400">
              <a:solidFill>
                <a:srgbClr val="FBDED3"/>
              </a:solidFill>
              <a:latin typeface="Arial" panose="020B0604020202020204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rgbClr val="FBDED3"/>
                </a:solidFill>
                <a:latin typeface="Arial" panose="020B0604020202020204"/>
                <a:sym typeface="+mn-ea"/>
              </a:rPr>
              <a:t>and a password.</a:t>
            </a:r>
            <a:endParaRPr lang="en-US" altLang="zh-CN" sz="2400">
              <a:solidFill>
                <a:srgbClr val="FBDED3"/>
              </a:solidFill>
              <a:latin typeface="Arial" panose="020B0604020202020204"/>
              <a:sym typeface="+mn-ea"/>
            </a:endParaRPr>
          </a:p>
        </p:txBody>
      </p:sp>
      <p:sp>
        <p:nvSpPr>
          <p:cNvPr id="14" name="AutoShape 112"/>
          <p:cNvSpPr/>
          <p:nvPr/>
        </p:nvSpPr>
        <p:spPr bwMode="auto">
          <a:xfrm>
            <a:off x="1195116" y="1458194"/>
            <a:ext cx="478879" cy="47676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414B73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1196278" y="3336641"/>
            <a:ext cx="477287" cy="477287"/>
            <a:chOff x="2473104" y="2145028"/>
            <a:chExt cx="359165" cy="359165"/>
          </a:xfrm>
          <a:solidFill>
            <a:srgbClr val="414B73"/>
          </a:solidFill>
        </p:grpSpPr>
        <p:sp>
          <p:nvSpPr>
            <p:cNvPr id="2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46400" y="1602442"/>
            <a:ext cx="5636895" cy="1938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CRC Cards &amp;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  <a:p>
            <a:pPr lvl="1">
              <a:defRPr/>
            </a:pPr>
            <a:r>
              <a:rPr lang="en-US" altLang="zh-CN" sz="6000">
                <a:solidFill>
                  <a:srgbClr val="FBDED3"/>
                </a:solidFill>
                <a:latin typeface="Arial" panose="020B0604020202020204"/>
              </a:rPr>
              <a:t>Class Diagram</a:t>
            </a:r>
            <a:endParaRPr lang="en-US" altLang="zh-CN" sz="6000">
              <a:solidFill>
                <a:srgbClr val="FBDED3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 descr="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"/>
          <p:cNvSpPr/>
          <p:nvPr/>
        </p:nvSpPr>
        <p:spPr>
          <a:xfrm>
            <a:off x="2123439" y="241471"/>
            <a:ext cx="530860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200">
                <a:solidFill>
                  <a:srgbClr val="FBDED3"/>
                </a:solidFill>
                <a:latin typeface="Arial" panose="020B0604020202020204"/>
              </a:rPr>
              <a:t>CRC Cards &amp;Class Diagram</a:t>
            </a:r>
            <a:endParaRPr lang="en-US" altLang="zh-CN" sz="3200">
              <a:solidFill>
                <a:srgbClr val="FBDED3"/>
              </a:solidFill>
              <a:latin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12609" y="824977"/>
            <a:ext cx="318782" cy="0"/>
          </a:xfrm>
          <a:prstGeom prst="line">
            <a:avLst/>
          </a:prstGeom>
          <a:ln w="19050">
            <a:solidFill>
              <a:srgbClr val="FBD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306195"/>
            <a:ext cx="4011930" cy="1901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3436620"/>
            <a:ext cx="4017010" cy="1468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30" y="2633345"/>
            <a:ext cx="4143375" cy="23183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130" y="1306195"/>
            <a:ext cx="4142740" cy="114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方正风雅宋简体">
      <a:majorFont>
        <a:latin typeface="Arial"/>
        <a:ea typeface="方正风雅宋简体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4088</Words>
  <Application>WPS 演示</Application>
  <PresentationFormat>全屏显示(16:9)</PresentationFormat>
  <Paragraphs>159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Arial</vt:lpstr>
      <vt:lpstr>微软雅黑 Light</vt:lpstr>
      <vt:lpstr>Calibri</vt:lpstr>
      <vt:lpstr>Gill Sans</vt:lpstr>
      <vt:lpstr>微软雅黑</vt:lpstr>
      <vt:lpstr>Bebas</vt:lpstr>
      <vt:lpstr>方正风雅宋简体</vt:lpstr>
      <vt:lpstr>Wingdings</vt:lpstr>
      <vt:lpstr>Arial Unicode MS</vt:lpstr>
      <vt:lpstr>Calibri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萱秋</cp:lastModifiedBy>
  <cp:revision>148</cp:revision>
  <dcterms:created xsi:type="dcterms:W3CDTF">2018-08-31T07:35:00Z</dcterms:created>
  <dcterms:modified xsi:type="dcterms:W3CDTF">2019-09-30T15:30:15Z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